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9" r:id="rId4"/>
    <p:sldId id="258" r:id="rId5"/>
    <p:sldId id="268" r:id="rId6"/>
    <p:sldId id="269" r:id="rId7"/>
    <p:sldId id="270" r:id="rId8"/>
    <p:sldId id="260" r:id="rId9"/>
    <p:sldId id="261" r:id="rId10"/>
    <p:sldId id="263" r:id="rId11"/>
    <p:sldId id="262" r:id="rId12"/>
    <p:sldId id="264" r:id="rId13"/>
    <p:sldId id="266" r:id="rId14"/>
    <p:sldId id="265"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BF07AB0-C45E-4D97-98CC-BD608204142A}" type="datetimeFigureOut">
              <a:rPr lang="en-US" smtClean="0"/>
              <a:t>5/6/2020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78132077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110835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10170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82353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947530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07AB0-C45E-4D97-98CC-BD608204142A}"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1164562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07AB0-C45E-4D97-98CC-BD608204142A}"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47449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07AB0-C45E-4D97-98CC-BD608204142A}"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2474813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07AB0-C45E-4D97-98CC-BD608204142A}"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92165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07AB0-C45E-4D97-98CC-BD608204142A}"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2111552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07AB0-C45E-4D97-98CC-BD608204142A}"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427876390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30886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07AB0-C45E-4D97-98CC-BD608204142A}"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1411328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07AB0-C45E-4D97-98CC-BD608204142A}"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1273354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7AB0-C45E-4D97-98CC-BD608204142A}"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3780888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3486225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07AB0-C45E-4D97-98CC-BD608204142A}"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86742C-4462-448E-9A03-3CCCDCF8381E}" type="slidenum">
              <a:rPr lang="en-US" smtClean="0"/>
              <a:t>‹#›</a:t>
            </a:fld>
            <a:endParaRPr lang="en-US"/>
          </a:p>
        </p:txBody>
      </p:sp>
    </p:spTree>
    <p:extLst>
      <p:ext uri="{BB962C8B-B14F-4D97-AF65-F5344CB8AC3E}">
        <p14:creationId xmlns:p14="http://schemas.microsoft.com/office/powerpoint/2010/main" val="816153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BF07AB0-C45E-4D97-98CC-BD608204142A}" type="datetimeFigureOut">
              <a:rPr lang="en-US" smtClean="0"/>
              <a:t>5/6/2020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86742C-4462-448E-9A03-3CCCDCF8381E}" type="slidenum">
              <a:rPr lang="en-US" smtClean="0"/>
              <a:t>‹#›</a:t>
            </a:fld>
            <a:endParaRPr lang="en-US"/>
          </a:p>
        </p:txBody>
      </p:sp>
    </p:spTree>
    <p:extLst>
      <p:ext uri="{BB962C8B-B14F-4D97-AF65-F5344CB8AC3E}">
        <p14:creationId xmlns:p14="http://schemas.microsoft.com/office/powerpoint/2010/main" val="3735911398"/>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578B-AA64-4203-8FB5-620EB899FCB1}"/>
              </a:ext>
            </a:extLst>
          </p:cNvPr>
          <p:cNvSpPr>
            <a:spLocks noGrp="1"/>
          </p:cNvSpPr>
          <p:nvPr>
            <p:ph type="ctrTitle"/>
          </p:nvPr>
        </p:nvSpPr>
        <p:spPr/>
        <p:txBody>
          <a:bodyPr/>
          <a:lstStyle/>
          <a:p>
            <a:r>
              <a:rPr lang="en-US" b="1" dirty="0"/>
              <a:t>Severity Prediction of Car Accidents in US</a:t>
            </a:r>
            <a:br>
              <a:rPr lang="en-US" b="1" dirty="0"/>
            </a:br>
            <a:endParaRPr lang="en-US" dirty="0"/>
          </a:p>
        </p:txBody>
      </p:sp>
      <p:sp>
        <p:nvSpPr>
          <p:cNvPr id="3" name="Subtitle 2">
            <a:extLst>
              <a:ext uri="{FF2B5EF4-FFF2-40B4-BE49-F238E27FC236}">
                <a16:creationId xmlns:a16="http://schemas.microsoft.com/office/drawing/2014/main" id="{ECF51E61-C9CB-4DE0-BFE2-BE57BC43806A}"/>
              </a:ext>
            </a:extLst>
          </p:cNvPr>
          <p:cNvSpPr>
            <a:spLocks noGrp="1"/>
          </p:cNvSpPr>
          <p:nvPr>
            <p:ph type="subTitle" idx="1"/>
          </p:nvPr>
        </p:nvSpPr>
        <p:spPr>
          <a:xfrm>
            <a:off x="1876423" y="3602037"/>
            <a:ext cx="9549137" cy="2387600"/>
          </a:xfrm>
        </p:spPr>
        <p:txBody>
          <a:bodyPr>
            <a:normAutofit/>
          </a:bodyPr>
          <a:lstStyle/>
          <a:p>
            <a:r>
              <a:rPr lang="en-US" dirty="0">
                <a:solidFill>
                  <a:schemeClr val="tx1"/>
                </a:solidFill>
              </a:rPr>
              <a:t>Team Members:</a:t>
            </a:r>
            <a:br>
              <a:rPr lang="en-US" dirty="0">
                <a:solidFill>
                  <a:schemeClr val="tx1"/>
                </a:solidFill>
              </a:rPr>
            </a:br>
            <a:r>
              <a:rPr lang="en-US" dirty="0">
                <a:solidFill>
                  <a:schemeClr val="tx1"/>
                </a:solidFill>
              </a:rPr>
              <a:t>1)Aditya Bandaru</a:t>
            </a:r>
            <a:br>
              <a:rPr lang="en-US" dirty="0">
                <a:solidFill>
                  <a:schemeClr val="tx1"/>
                </a:solidFill>
              </a:rPr>
            </a:br>
            <a:r>
              <a:rPr lang="en-US" dirty="0">
                <a:solidFill>
                  <a:schemeClr val="tx1"/>
                </a:solidFill>
              </a:rPr>
              <a:t>2)Anusha </a:t>
            </a:r>
            <a:r>
              <a:rPr lang="en-US" dirty="0" err="1">
                <a:solidFill>
                  <a:schemeClr val="tx1"/>
                </a:solidFill>
              </a:rPr>
              <a:t>Balumuri</a:t>
            </a:r>
            <a:br>
              <a:rPr lang="en-US" dirty="0">
                <a:solidFill>
                  <a:schemeClr val="tx1"/>
                </a:solidFill>
              </a:rPr>
            </a:br>
            <a:r>
              <a:rPr lang="en-US" dirty="0">
                <a:solidFill>
                  <a:schemeClr val="tx1"/>
                </a:solidFill>
              </a:rPr>
              <a:t>3)</a:t>
            </a:r>
            <a:r>
              <a:rPr lang="en-US" dirty="0" err="1">
                <a:solidFill>
                  <a:schemeClr val="tx1"/>
                </a:solidFill>
              </a:rPr>
              <a:t>Ranga</a:t>
            </a:r>
            <a:r>
              <a:rPr lang="en-US" dirty="0">
                <a:solidFill>
                  <a:schemeClr val="tx1"/>
                </a:solidFill>
              </a:rPr>
              <a:t> Sai Pavan Kiran </a:t>
            </a:r>
            <a:r>
              <a:rPr lang="en-US" dirty="0" err="1">
                <a:solidFill>
                  <a:schemeClr val="tx1"/>
                </a:solidFill>
              </a:rPr>
              <a:t>Vipparla</a:t>
            </a:r>
            <a:br>
              <a:rPr lang="en-US" dirty="0">
                <a:solidFill>
                  <a:schemeClr val="tx1"/>
                </a:solidFill>
              </a:rPr>
            </a:br>
            <a:r>
              <a:rPr lang="en-US" dirty="0">
                <a:solidFill>
                  <a:schemeClr val="tx1"/>
                </a:solidFill>
              </a:rPr>
              <a:t>4)Sandeep Bellary</a:t>
            </a:r>
            <a:br>
              <a:rPr lang="en-US" dirty="0">
                <a:solidFill>
                  <a:schemeClr val="tx1"/>
                </a:solidFill>
              </a:rPr>
            </a:br>
            <a:r>
              <a:rPr lang="en-US" dirty="0">
                <a:solidFill>
                  <a:schemeClr val="tx1"/>
                </a:solidFill>
              </a:rPr>
              <a:t>5)Siri Chandana </a:t>
            </a:r>
            <a:r>
              <a:rPr lang="en-US" dirty="0" err="1">
                <a:solidFill>
                  <a:schemeClr val="tx1"/>
                </a:solidFill>
              </a:rPr>
              <a:t>Sureddi</a:t>
            </a:r>
            <a:endParaRPr lang="en-US" dirty="0">
              <a:solidFill>
                <a:schemeClr val="tx1"/>
              </a:solidFill>
            </a:endParaRPr>
          </a:p>
        </p:txBody>
      </p:sp>
      <p:pic>
        <p:nvPicPr>
          <p:cNvPr id="5" name="Audio 4">
            <a:hlinkClick r:id="" action="ppaction://media"/>
            <a:extLst>
              <a:ext uri="{FF2B5EF4-FFF2-40B4-BE49-F238E27FC236}">
                <a16:creationId xmlns:a16="http://schemas.microsoft.com/office/drawing/2014/main" id="{D2DDD554-D963-49C5-8DB7-FEF4E0E3F5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04917534"/>
      </p:ext>
    </p:extLst>
  </p:cSld>
  <p:clrMapOvr>
    <a:masterClrMapping/>
  </p:clrMapOvr>
  <mc:AlternateContent xmlns:mc="http://schemas.openxmlformats.org/markup-compatibility/2006" xmlns:p14="http://schemas.microsoft.com/office/powerpoint/2010/main">
    <mc:Choice Requires="p14">
      <p:transition spd="slow" p14:dur="2000" advTm="6692"/>
    </mc:Choice>
    <mc:Fallback xmlns="">
      <p:transition spd="slow" advTm="6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E411028E-3FBE-415A-A9DE-C7677EA578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7826" y="1109710"/>
            <a:ext cx="9879955" cy="4936238"/>
          </a:xfrm>
        </p:spPr>
      </p:pic>
      <p:pic>
        <p:nvPicPr>
          <p:cNvPr id="5" name="Audio 4">
            <a:hlinkClick r:id="" action="ppaction://media"/>
            <a:extLst>
              <a:ext uri="{FF2B5EF4-FFF2-40B4-BE49-F238E27FC236}">
                <a16:creationId xmlns:a16="http://schemas.microsoft.com/office/drawing/2014/main" id="{2F9538DF-4C65-485D-B82C-72DFE95F9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9159180"/>
      </p:ext>
    </p:extLst>
  </p:cSld>
  <p:clrMapOvr>
    <a:masterClrMapping/>
  </p:clrMapOvr>
  <mc:AlternateContent xmlns:mc="http://schemas.openxmlformats.org/markup-compatibility/2006" xmlns:p14="http://schemas.microsoft.com/office/powerpoint/2010/main">
    <mc:Choice Requires="p14">
      <p:transition spd="slow" p14:dur="2000" advTm="15133"/>
    </mc:Choice>
    <mc:Fallback xmlns="">
      <p:transition spd="slow" advTm="15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1C87BE5A-ECBB-45E1-B08D-008C01602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825" y="1478317"/>
            <a:ext cx="10194377" cy="3901366"/>
          </a:xfrm>
          <a:prstGeom prst="rect">
            <a:avLst/>
          </a:prstGeom>
        </p:spPr>
      </p:pic>
      <p:pic>
        <p:nvPicPr>
          <p:cNvPr id="6" name="Audio 5">
            <a:hlinkClick r:id="" action="ppaction://media"/>
            <a:extLst>
              <a:ext uri="{FF2B5EF4-FFF2-40B4-BE49-F238E27FC236}">
                <a16:creationId xmlns:a16="http://schemas.microsoft.com/office/drawing/2014/main" id="{32EAD46C-E7FA-413F-8983-E3B6CD4F50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81338268"/>
      </p:ext>
    </p:extLst>
  </p:cSld>
  <p:clrMapOvr>
    <a:masterClrMapping/>
  </p:clrMapOvr>
  <mc:AlternateContent xmlns:mc="http://schemas.openxmlformats.org/markup-compatibility/2006" xmlns:p14="http://schemas.microsoft.com/office/powerpoint/2010/main">
    <mc:Choice Requires="p14">
      <p:transition spd="slow" p14:dur="2000" advTm="8799"/>
    </mc:Choice>
    <mc:Fallback xmlns="">
      <p:transition spd="slow" advTm="8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20FD-733C-4957-AC32-DCA15423E679}"/>
              </a:ext>
            </a:extLst>
          </p:cNvPr>
          <p:cNvSpPr>
            <a:spLocks noGrp="1"/>
          </p:cNvSpPr>
          <p:nvPr>
            <p:ph type="title"/>
          </p:nvPr>
        </p:nvSpPr>
        <p:spPr/>
        <p:txBody>
          <a:bodyPr/>
          <a:lstStyle/>
          <a:p>
            <a:r>
              <a:rPr lang="en-US" dirty="0"/>
              <a:t>Few More Modelling techniques</a:t>
            </a:r>
          </a:p>
        </p:txBody>
      </p:sp>
      <p:sp>
        <p:nvSpPr>
          <p:cNvPr id="3" name="Content Placeholder 2">
            <a:extLst>
              <a:ext uri="{FF2B5EF4-FFF2-40B4-BE49-F238E27FC236}">
                <a16:creationId xmlns:a16="http://schemas.microsoft.com/office/drawing/2014/main" id="{F08609A0-DE67-4BF7-9EE8-14EC4D131FA8}"/>
              </a:ext>
            </a:extLst>
          </p:cNvPr>
          <p:cNvSpPr>
            <a:spLocks noGrp="1"/>
          </p:cNvSpPr>
          <p:nvPr>
            <p:ph idx="1"/>
          </p:nvPr>
        </p:nvSpPr>
        <p:spPr>
          <a:xfrm>
            <a:off x="843380" y="1802167"/>
            <a:ext cx="10204032" cy="3989034"/>
          </a:xfrm>
        </p:spPr>
        <p:txBody>
          <a:bodyPr/>
          <a:lstStyle/>
          <a:p>
            <a:pPr>
              <a:buFont typeface="Wingdings" panose="05000000000000000000" pitchFamily="2" charset="2"/>
              <a:buChar char="ü"/>
            </a:pPr>
            <a:r>
              <a:rPr lang="en-US" dirty="0"/>
              <a:t>We have used various models like Linear Regression, Logistic Regression and Light GBM.</a:t>
            </a:r>
          </a:p>
          <a:p>
            <a:pPr>
              <a:buFont typeface="Wingdings" panose="05000000000000000000" pitchFamily="2" charset="2"/>
              <a:buChar char="ü"/>
            </a:pPr>
            <a:r>
              <a:rPr lang="en-US" dirty="0"/>
              <a:t>By using Linear Regression model we obtained a accuracy of around 67% and with Logistic Regression we got around 66%.</a:t>
            </a:r>
          </a:p>
          <a:p>
            <a:pPr>
              <a:buFont typeface="Wingdings" panose="05000000000000000000" pitchFamily="2" charset="2"/>
              <a:buChar char="ü"/>
            </a:pPr>
            <a:r>
              <a:rPr lang="en-US" dirty="0"/>
              <a:t>So, we have used the Light GBM model which resulted in the accuracy of 88%.</a:t>
            </a:r>
          </a:p>
        </p:txBody>
      </p:sp>
      <p:pic>
        <p:nvPicPr>
          <p:cNvPr id="4" name="Audio 3">
            <a:hlinkClick r:id="" action="ppaction://media"/>
            <a:extLst>
              <a:ext uri="{FF2B5EF4-FFF2-40B4-BE49-F238E27FC236}">
                <a16:creationId xmlns:a16="http://schemas.microsoft.com/office/drawing/2014/main" id="{7F2751FF-3078-49A4-A287-FA545E40D4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2458273"/>
      </p:ext>
    </p:extLst>
  </p:cSld>
  <p:clrMapOvr>
    <a:masterClrMapping/>
  </p:clrMapOvr>
  <mc:AlternateContent xmlns:mc="http://schemas.openxmlformats.org/markup-compatibility/2006" xmlns:p14="http://schemas.microsoft.com/office/powerpoint/2010/main">
    <mc:Choice Requires="p14">
      <p:transition spd="slow" p14:dur="2000" advTm="25698"/>
    </mc:Choice>
    <mc:Fallback xmlns="">
      <p:transition spd="slow" advTm="2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E720-AEDE-48A1-A2B6-2A5B5F996571}"/>
              </a:ext>
            </a:extLst>
          </p:cNvPr>
          <p:cNvSpPr>
            <a:spLocks noGrp="1"/>
          </p:cNvSpPr>
          <p:nvPr>
            <p:ph type="title"/>
          </p:nvPr>
        </p:nvSpPr>
        <p:spPr/>
        <p:txBody>
          <a:bodyPr/>
          <a:lstStyle/>
          <a:p>
            <a:r>
              <a:rPr lang="en-US" dirty="0"/>
              <a:t>Light GBM</a:t>
            </a:r>
          </a:p>
        </p:txBody>
      </p:sp>
      <p:sp>
        <p:nvSpPr>
          <p:cNvPr id="3" name="Content Placeholder 2">
            <a:extLst>
              <a:ext uri="{FF2B5EF4-FFF2-40B4-BE49-F238E27FC236}">
                <a16:creationId xmlns:a16="http://schemas.microsoft.com/office/drawing/2014/main" id="{59688907-C6A2-416B-BBFF-8ED8F2256E35}"/>
              </a:ext>
            </a:extLst>
          </p:cNvPr>
          <p:cNvSpPr>
            <a:spLocks noGrp="1"/>
          </p:cNvSpPr>
          <p:nvPr>
            <p:ph idx="1"/>
          </p:nvPr>
        </p:nvSpPr>
        <p:spPr>
          <a:xfrm>
            <a:off x="923926" y="1876425"/>
            <a:ext cx="10123486" cy="3914776"/>
          </a:xfrm>
        </p:spPr>
        <p:txBody>
          <a:bodyPr/>
          <a:lstStyle/>
          <a:p>
            <a:r>
              <a:rPr lang="en-US" dirty="0"/>
              <a:t>Light GBM is a high-performance and distributed decision tree-based system used for classification, ranking and many other forms of machine learning tasks.</a:t>
            </a:r>
          </a:p>
          <a:p>
            <a:r>
              <a:rPr lang="en-US" dirty="0"/>
              <a:t>The primary benefit of the Light GBM is the algorithm improvements that significantly speed up the process and contribute to the creation of an efficient model.</a:t>
            </a:r>
          </a:p>
        </p:txBody>
      </p:sp>
      <p:pic>
        <p:nvPicPr>
          <p:cNvPr id="4" name="Audio 3">
            <a:hlinkClick r:id="" action="ppaction://media"/>
            <a:extLst>
              <a:ext uri="{FF2B5EF4-FFF2-40B4-BE49-F238E27FC236}">
                <a16:creationId xmlns:a16="http://schemas.microsoft.com/office/drawing/2014/main" id="{17CB03B0-53DC-4056-ABF8-04ABC3EC95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0709410"/>
      </p:ext>
    </p:extLst>
  </p:cSld>
  <p:clrMapOvr>
    <a:masterClrMapping/>
  </p:clrMapOvr>
  <mc:AlternateContent xmlns:mc="http://schemas.openxmlformats.org/markup-compatibility/2006" xmlns:p14="http://schemas.microsoft.com/office/powerpoint/2010/main">
    <mc:Choice Requires="p14">
      <p:transition spd="slow" p14:dur="2000" advTm="20551"/>
    </mc:Choice>
    <mc:Fallback xmlns="">
      <p:transition spd="slow" advTm="2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8" name="Group 77">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9"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0"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3"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8"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0"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4" name="Rectangle 133">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8" name="Group 137">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9"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0"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3"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7"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8"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9"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0"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1"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2"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3"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0"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1"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8FDD017-96CD-4D35-8F63-DCAA7DB15769}"/>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4800">
                <a:solidFill>
                  <a:srgbClr val="FFFFFF"/>
                </a:solidFill>
              </a:rPr>
              <a:t>Light GBM Results</a:t>
            </a:r>
          </a:p>
        </p:txBody>
      </p:sp>
      <p:sp useBgFill="1">
        <p:nvSpPr>
          <p:cNvPr id="194"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34C9DFA-D36B-42F0-B0C3-C1B2180E3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635" y="1271406"/>
            <a:ext cx="10266669" cy="2335667"/>
          </a:xfrm>
          <a:prstGeom prst="rect">
            <a:avLst/>
          </a:prstGeom>
        </p:spPr>
      </p:pic>
      <p:pic>
        <p:nvPicPr>
          <p:cNvPr id="6" name="Audio 5">
            <a:hlinkClick r:id="" action="ppaction://media"/>
            <a:extLst>
              <a:ext uri="{FF2B5EF4-FFF2-40B4-BE49-F238E27FC236}">
                <a16:creationId xmlns:a16="http://schemas.microsoft.com/office/drawing/2014/main" id="{B6435019-D52F-4FA5-A5A7-C19C192BAF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1166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091"/>
    </mc:Choice>
    <mc:Fallback xmlns="">
      <p:transition spd="slow" advTm="8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EA096-1D0F-4303-9405-9F530E79AA5C}"/>
              </a:ext>
            </a:extLst>
          </p:cNvPr>
          <p:cNvSpPr>
            <a:spLocks noGrp="1"/>
          </p:cNvSpPr>
          <p:nvPr>
            <p:ph type="title"/>
          </p:nvPr>
        </p:nvSpPr>
        <p:spPr>
          <a:xfrm>
            <a:off x="981615" y="1483331"/>
            <a:ext cx="9858020" cy="3891338"/>
          </a:xfrm>
        </p:spPr>
        <p:txBody>
          <a:bodyPr>
            <a:normAutofit/>
          </a:bodyPr>
          <a:lstStyle/>
          <a:p>
            <a:pPr algn="ctr"/>
            <a:r>
              <a:rPr lang="en-US" sz="7200" dirty="0"/>
              <a:t>Thank you </a:t>
            </a:r>
            <a:r>
              <a:rPr lang="en-US" sz="7200" dirty="0">
                <a:sym typeface="Wingdings" panose="05000000000000000000" pitchFamily="2" charset="2"/>
              </a:rPr>
              <a:t></a:t>
            </a:r>
            <a:endParaRPr lang="en-US" sz="7200" dirty="0"/>
          </a:p>
        </p:txBody>
      </p:sp>
      <p:pic>
        <p:nvPicPr>
          <p:cNvPr id="4" name="Audio 3">
            <a:hlinkClick r:id="" action="ppaction://media"/>
            <a:extLst>
              <a:ext uri="{FF2B5EF4-FFF2-40B4-BE49-F238E27FC236}">
                <a16:creationId xmlns:a16="http://schemas.microsoft.com/office/drawing/2014/main" id="{5F9D4581-B021-47C7-871F-CF48A04950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6168245"/>
      </p:ext>
    </p:extLst>
  </p:cSld>
  <p:clrMapOvr>
    <a:masterClrMapping/>
  </p:clrMapOvr>
  <mc:AlternateContent xmlns:mc="http://schemas.openxmlformats.org/markup-compatibility/2006" xmlns:p14="http://schemas.microsoft.com/office/powerpoint/2010/main">
    <mc:Choice Requires="p14">
      <p:transition spd="slow" p14:dur="2000" advTm="4187"/>
    </mc:Choice>
    <mc:Fallback xmlns="">
      <p:transition spd="slow" advTm="4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FDBC-5413-4AD2-B58E-2BA49035E000}"/>
              </a:ext>
            </a:extLst>
          </p:cNvPr>
          <p:cNvSpPr>
            <a:spLocks noGrp="1"/>
          </p:cNvSpPr>
          <p:nvPr>
            <p:ph type="title"/>
          </p:nvPr>
        </p:nvSpPr>
        <p:spPr/>
        <p:txBody>
          <a:bodyPr/>
          <a:lstStyle/>
          <a:p>
            <a:r>
              <a:rPr lang="en-US" dirty="0"/>
              <a:t>Problem Domain :</a:t>
            </a:r>
          </a:p>
        </p:txBody>
      </p:sp>
      <p:sp>
        <p:nvSpPr>
          <p:cNvPr id="3" name="Content Placeholder 2">
            <a:extLst>
              <a:ext uri="{FF2B5EF4-FFF2-40B4-BE49-F238E27FC236}">
                <a16:creationId xmlns:a16="http://schemas.microsoft.com/office/drawing/2014/main" id="{24BAEA79-6F4D-49FD-B2A9-7F416C168426}"/>
              </a:ext>
            </a:extLst>
          </p:cNvPr>
          <p:cNvSpPr>
            <a:spLocks noGrp="1"/>
          </p:cNvSpPr>
          <p:nvPr>
            <p:ph idx="1"/>
          </p:nvPr>
        </p:nvSpPr>
        <p:spPr>
          <a:xfrm>
            <a:off x="1038686" y="1944210"/>
            <a:ext cx="10449019" cy="3852907"/>
          </a:xfrm>
        </p:spPr>
        <p:txBody>
          <a:bodyPr>
            <a:normAutofit fontScale="92500"/>
          </a:bodyPr>
          <a:lstStyle/>
          <a:p>
            <a:r>
              <a:rPr lang="en-US" dirty="0"/>
              <a:t>Road accidents are a common cause of death, injury, collateral damage and a significant public health and road safety problem. </a:t>
            </a:r>
          </a:p>
          <a:p>
            <a:r>
              <a:rPr lang="en-US" dirty="0"/>
              <a:t>Accidents are also a significant cause of congestion and delays in traffic. </a:t>
            </a:r>
          </a:p>
          <a:p>
            <a:r>
              <a:rPr lang="en-US" dirty="0"/>
              <a:t>On average, almost 5,000 people are killed, and more than 418,000 people are injured in weather-related incidents every year. </a:t>
            </a:r>
          </a:p>
          <a:p>
            <a:r>
              <a:rPr lang="en-US" dirty="0"/>
              <a:t>As one of the main steps in preventing incidents, forecasting the extent of incidents will provide valuable information for emergency responders to determine the extent of injuries, evaluate possible effects, and execute effective accident response procedures.</a:t>
            </a:r>
          </a:p>
          <a:p>
            <a:pPr marL="0" indent="0">
              <a:buNone/>
            </a:pPr>
            <a:endParaRPr lang="en-US" dirty="0"/>
          </a:p>
        </p:txBody>
      </p:sp>
      <p:pic>
        <p:nvPicPr>
          <p:cNvPr id="4" name="Audio 3">
            <a:hlinkClick r:id="" action="ppaction://media"/>
            <a:extLst>
              <a:ext uri="{FF2B5EF4-FFF2-40B4-BE49-F238E27FC236}">
                <a16:creationId xmlns:a16="http://schemas.microsoft.com/office/drawing/2014/main" id="{CE81C1E9-A7BE-460C-998B-F9C3A2E867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53900959"/>
      </p:ext>
    </p:extLst>
  </p:cSld>
  <p:clrMapOvr>
    <a:masterClrMapping/>
  </p:clrMapOvr>
  <mc:AlternateContent xmlns:mc="http://schemas.openxmlformats.org/markup-compatibility/2006" xmlns:p14="http://schemas.microsoft.com/office/powerpoint/2010/main">
    <mc:Choice Requires="p14">
      <p:transition spd="slow" p14:dur="2000" advTm="45088"/>
    </mc:Choice>
    <mc:Fallback xmlns="">
      <p:transition spd="slow" advTm="45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80D8-73A5-4FC3-9D23-831AF35552E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B2278106-2C3A-4BA0-BD94-ED650F767647}"/>
              </a:ext>
            </a:extLst>
          </p:cNvPr>
          <p:cNvSpPr>
            <a:spLocks noGrp="1"/>
          </p:cNvSpPr>
          <p:nvPr>
            <p:ph idx="1"/>
          </p:nvPr>
        </p:nvSpPr>
        <p:spPr>
          <a:xfrm>
            <a:off x="1141412" y="2249487"/>
            <a:ext cx="10293027" cy="3645286"/>
          </a:xfrm>
        </p:spPr>
        <p:txBody>
          <a:bodyPr>
            <a:normAutofit fontScale="92500" lnSpcReduction="10000"/>
          </a:bodyPr>
          <a:lstStyle/>
          <a:p>
            <a:r>
              <a:rPr lang="en-US" dirty="0"/>
              <a:t>This is a countrywide dataset for traffic accidents, representing 49 States of the United States.</a:t>
            </a:r>
          </a:p>
          <a:p>
            <a:r>
              <a:rPr lang="en-US" dirty="0"/>
              <a:t>The accident data was collected from February 2016 to December 2019 using a variety of data providers, including two APIs that provide streaming traffic incident data. </a:t>
            </a:r>
          </a:p>
          <a:p>
            <a:r>
              <a:rPr lang="en-US" dirty="0"/>
              <a:t>Such APIs transmit traffic data obtained by a number of </a:t>
            </a:r>
            <a:r>
              <a:rPr lang="en-US" dirty="0" err="1"/>
              <a:t>organisations</a:t>
            </a:r>
            <a:r>
              <a:rPr lang="en-US" dirty="0"/>
              <a:t>, such as the U.S. and State Departments of Transport, law enforcement agencies, traffic cameras, and road-network traffic sensors. </a:t>
            </a:r>
          </a:p>
          <a:p>
            <a:r>
              <a:rPr lang="en-US" dirty="0"/>
              <a:t>There are currently around 3.0 million incident reports in this dataset.</a:t>
            </a:r>
          </a:p>
          <a:p>
            <a:pPr marL="0" indent="0">
              <a:buNone/>
            </a:pPr>
            <a:endParaRPr lang="en-US" dirty="0"/>
          </a:p>
        </p:txBody>
      </p:sp>
      <p:pic>
        <p:nvPicPr>
          <p:cNvPr id="4" name="Audio 3">
            <a:hlinkClick r:id="" action="ppaction://media"/>
            <a:extLst>
              <a:ext uri="{FF2B5EF4-FFF2-40B4-BE49-F238E27FC236}">
                <a16:creationId xmlns:a16="http://schemas.microsoft.com/office/drawing/2014/main" id="{AEB9D74D-0350-49D3-BFA0-F510123737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201373"/>
      </p:ext>
    </p:extLst>
  </p:cSld>
  <p:clrMapOvr>
    <a:masterClrMapping/>
  </p:clrMapOvr>
  <mc:AlternateContent xmlns:mc="http://schemas.openxmlformats.org/markup-compatibility/2006" xmlns:p14="http://schemas.microsoft.com/office/powerpoint/2010/main">
    <mc:Choice Requires="p14">
      <p:transition spd="slow" p14:dur="2000" advTm="30984"/>
    </mc:Choice>
    <mc:Fallback xmlns="">
      <p:transition spd="slow" advTm="30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87" name="Rectangle 186">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01379C1-E1BC-4156-8000-3AEBBFEDC90F}"/>
              </a:ext>
            </a:extLst>
          </p:cNvPr>
          <p:cNvSpPr>
            <a:spLocks noGrp="1"/>
          </p:cNvSpPr>
          <p:nvPr>
            <p:ph type="title"/>
          </p:nvPr>
        </p:nvSpPr>
        <p:spPr>
          <a:xfrm>
            <a:off x="7962519" y="618518"/>
            <a:ext cx="3084891" cy="1478570"/>
          </a:xfrm>
        </p:spPr>
        <p:txBody>
          <a:bodyPr>
            <a:normAutofit/>
          </a:bodyPr>
          <a:lstStyle/>
          <a:p>
            <a:r>
              <a:rPr lang="en-US" sz="3200"/>
              <a:t>Data Pre-Processing</a:t>
            </a:r>
          </a:p>
        </p:txBody>
      </p:sp>
      <p:pic>
        <p:nvPicPr>
          <p:cNvPr id="5" name="Picture 4">
            <a:extLst>
              <a:ext uri="{FF2B5EF4-FFF2-40B4-BE49-F238E27FC236}">
                <a16:creationId xmlns:a16="http://schemas.microsoft.com/office/drawing/2014/main" id="{92C8A422-D947-432E-8F8C-8B2CD042AAA2}"/>
              </a:ext>
            </a:extLst>
          </p:cNvPr>
          <p:cNvPicPr>
            <a:picLocks noChangeAspect="1"/>
          </p:cNvPicPr>
          <p:nvPr/>
        </p:nvPicPr>
        <p:blipFill rotWithShape="1">
          <a:blip r:embed="rId6"/>
          <a:srcRect l="6042" r="18185" b="-1"/>
          <a:stretch/>
        </p:blipFill>
        <p:spPr>
          <a:xfrm>
            <a:off x="-5597" y="10"/>
            <a:ext cx="7558541" cy="6857990"/>
          </a:xfrm>
          <a:prstGeom prst="rect">
            <a:avLst/>
          </a:prstGeom>
        </p:spPr>
      </p:pic>
      <p:grpSp>
        <p:nvGrpSpPr>
          <p:cNvPr id="190" name="Group 18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1" name="Rectangle 190">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2"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Rectangle 193">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95"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Rectangle 230">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2"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4"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8" name="Content Placeholder 7">
            <a:extLst>
              <a:ext uri="{FF2B5EF4-FFF2-40B4-BE49-F238E27FC236}">
                <a16:creationId xmlns:a16="http://schemas.microsoft.com/office/drawing/2014/main" id="{1EDFFD78-0E87-462D-978E-5C4FF3CD0C2F}"/>
              </a:ext>
            </a:extLst>
          </p:cNvPr>
          <p:cNvSpPr>
            <a:spLocks noGrp="1"/>
          </p:cNvSpPr>
          <p:nvPr>
            <p:ph idx="1"/>
          </p:nvPr>
        </p:nvSpPr>
        <p:spPr>
          <a:xfrm>
            <a:off x="7567231" y="2249486"/>
            <a:ext cx="4386644" cy="3373439"/>
          </a:xfrm>
        </p:spPr>
        <p:txBody>
          <a:bodyPr>
            <a:normAutofit/>
          </a:bodyPr>
          <a:lstStyle/>
          <a:p>
            <a:r>
              <a:rPr lang="en-US" sz="1800" dirty="0"/>
              <a:t>We have preprocessed the data by removing unnecessary columns as show in the image.</a:t>
            </a:r>
          </a:p>
          <a:p>
            <a:r>
              <a:rPr lang="en-US" sz="1800" dirty="0"/>
              <a:t>The missing data is handled by assigning the value “Unknown” and dropping the rows which has that value. </a:t>
            </a:r>
          </a:p>
        </p:txBody>
      </p:sp>
      <p:pic>
        <p:nvPicPr>
          <p:cNvPr id="6" name="Audio 5">
            <a:hlinkClick r:id="" action="ppaction://media"/>
            <a:extLst>
              <a:ext uri="{FF2B5EF4-FFF2-40B4-BE49-F238E27FC236}">
                <a16:creationId xmlns:a16="http://schemas.microsoft.com/office/drawing/2014/main" id="{C7E0860C-E735-4A43-94FA-BAB3F8FAD4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04222363"/>
      </p:ext>
    </p:extLst>
  </p:cSld>
  <p:clrMapOvr>
    <a:masterClrMapping/>
  </p:clrMapOvr>
  <mc:AlternateContent xmlns:mc="http://schemas.openxmlformats.org/markup-compatibility/2006" xmlns:p14="http://schemas.microsoft.com/office/powerpoint/2010/main">
    <mc:Choice Requires="p14">
      <p:transition spd="slow" p14:dur="2000" advTm="20643"/>
    </mc:Choice>
    <mc:Fallback xmlns="">
      <p:transition spd="slow" advTm="20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08F3-99C8-40CC-B9F2-5560292055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5920B-7488-4877-BB8F-7B586AC449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05939A1-76E1-49DA-A219-7AB1811C799C}"/>
              </a:ext>
            </a:extLst>
          </p:cNvPr>
          <p:cNvPicPr>
            <a:picLocks noChangeAspect="1"/>
          </p:cNvPicPr>
          <p:nvPr/>
        </p:nvPicPr>
        <p:blipFill>
          <a:blip r:embed="rId4"/>
          <a:stretch>
            <a:fillRect/>
          </a:stretch>
        </p:blipFill>
        <p:spPr>
          <a:xfrm>
            <a:off x="0" y="77705"/>
            <a:ext cx="12192000" cy="6702589"/>
          </a:xfrm>
          <a:prstGeom prst="rect">
            <a:avLst/>
          </a:prstGeom>
        </p:spPr>
      </p:pic>
      <p:pic>
        <p:nvPicPr>
          <p:cNvPr id="5" name="Audio 4">
            <a:hlinkClick r:id="" action="ppaction://media"/>
            <a:extLst>
              <a:ext uri="{FF2B5EF4-FFF2-40B4-BE49-F238E27FC236}">
                <a16:creationId xmlns:a16="http://schemas.microsoft.com/office/drawing/2014/main" id="{F7DBB4C6-7BB1-4A2E-91AE-62340709DD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15608347"/>
      </p:ext>
    </p:extLst>
  </p:cSld>
  <p:clrMapOvr>
    <a:masterClrMapping/>
  </p:clrMapOvr>
  <mc:AlternateContent xmlns:mc="http://schemas.openxmlformats.org/markup-compatibility/2006" xmlns:p14="http://schemas.microsoft.com/office/powerpoint/2010/main">
    <mc:Choice Requires="p14">
      <p:transition spd="slow" p14:dur="2000" advTm="14929"/>
    </mc:Choice>
    <mc:Fallback xmlns="">
      <p:transition spd="slow" advTm="14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0528-F2A2-482F-9A44-68212DEE4A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E6FE9C-70F2-4973-9621-71DC50D23D3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363FDF-BAD1-42FA-BA81-B7E3A44CE40C}"/>
              </a:ext>
            </a:extLst>
          </p:cNvPr>
          <p:cNvPicPr>
            <a:picLocks noChangeAspect="1"/>
          </p:cNvPicPr>
          <p:nvPr/>
        </p:nvPicPr>
        <p:blipFill>
          <a:blip r:embed="rId4"/>
          <a:stretch>
            <a:fillRect/>
          </a:stretch>
        </p:blipFill>
        <p:spPr>
          <a:xfrm>
            <a:off x="504825" y="0"/>
            <a:ext cx="11372850" cy="6858000"/>
          </a:xfrm>
          <a:prstGeom prst="rect">
            <a:avLst/>
          </a:prstGeom>
        </p:spPr>
      </p:pic>
      <p:pic>
        <p:nvPicPr>
          <p:cNvPr id="5" name="Audio 4">
            <a:hlinkClick r:id="" action="ppaction://media"/>
            <a:extLst>
              <a:ext uri="{FF2B5EF4-FFF2-40B4-BE49-F238E27FC236}">
                <a16:creationId xmlns:a16="http://schemas.microsoft.com/office/drawing/2014/main" id="{96A471C1-5204-4F97-9E5C-87A4CF976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66363445"/>
      </p:ext>
    </p:extLst>
  </p:cSld>
  <p:clrMapOvr>
    <a:masterClrMapping/>
  </p:clrMapOvr>
  <mc:AlternateContent xmlns:mc="http://schemas.openxmlformats.org/markup-compatibility/2006" xmlns:p14="http://schemas.microsoft.com/office/powerpoint/2010/main">
    <mc:Choice Requires="p14">
      <p:transition spd="slow" p14:dur="2000" advTm="12613"/>
    </mc:Choice>
    <mc:Fallback xmlns="">
      <p:transition spd="slow" advTm="1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02BA-A6A8-40BF-BD8E-47541BE7D0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816387-B3C1-4DF7-A68E-B6499E2B31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9AFB123-3B8E-4AA5-94EE-C2381BD2C34C}"/>
              </a:ext>
            </a:extLst>
          </p:cNvPr>
          <p:cNvPicPr>
            <a:picLocks noChangeAspect="1"/>
          </p:cNvPicPr>
          <p:nvPr/>
        </p:nvPicPr>
        <p:blipFill>
          <a:blip r:embed="rId4"/>
          <a:stretch>
            <a:fillRect/>
          </a:stretch>
        </p:blipFill>
        <p:spPr>
          <a:xfrm>
            <a:off x="738458" y="0"/>
            <a:ext cx="10715084" cy="6858000"/>
          </a:xfrm>
          <a:prstGeom prst="rect">
            <a:avLst/>
          </a:prstGeom>
        </p:spPr>
      </p:pic>
      <p:pic>
        <p:nvPicPr>
          <p:cNvPr id="5" name="Audio 4">
            <a:hlinkClick r:id="" action="ppaction://media"/>
            <a:extLst>
              <a:ext uri="{FF2B5EF4-FFF2-40B4-BE49-F238E27FC236}">
                <a16:creationId xmlns:a16="http://schemas.microsoft.com/office/drawing/2014/main" id="{8A8EC85A-1C17-4AA8-A46F-A6D34E2A1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6233326"/>
      </p:ext>
    </p:extLst>
  </p:cSld>
  <p:clrMapOvr>
    <a:masterClrMapping/>
  </p:clrMapOvr>
  <mc:AlternateContent xmlns:mc="http://schemas.openxmlformats.org/markup-compatibility/2006" xmlns:p14="http://schemas.microsoft.com/office/powerpoint/2010/main">
    <mc:Choice Requires="p14">
      <p:transition spd="slow" p14:dur="2000" advTm="14961"/>
    </mc:Choice>
    <mc:Fallback xmlns="">
      <p:transition spd="slow" advTm="14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A3CE-DF9D-4782-9086-1D5A383D0292}"/>
              </a:ext>
            </a:extLst>
          </p:cNvPr>
          <p:cNvSpPr>
            <a:spLocks noGrp="1"/>
          </p:cNvSpPr>
          <p:nvPr>
            <p:ph type="title"/>
          </p:nvPr>
        </p:nvSpPr>
        <p:spPr/>
        <p:txBody>
          <a:bodyPr/>
          <a:lstStyle/>
          <a:p>
            <a:r>
              <a:rPr lang="en-US" dirty="0"/>
              <a:t>Modelling Techniques:</a:t>
            </a:r>
            <a:br>
              <a:rPr lang="en-US" dirty="0"/>
            </a:br>
            <a:r>
              <a:rPr lang="en-US" dirty="0"/>
              <a:t>Auto ML</a:t>
            </a:r>
          </a:p>
        </p:txBody>
      </p:sp>
      <p:pic>
        <p:nvPicPr>
          <p:cNvPr id="4" name="Content Placeholder 3">
            <a:extLst>
              <a:ext uri="{FF2B5EF4-FFF2-40B4-BE49-F238E27FC236}">
                <a16:creationId xmlns:a16="http://schemas.microsoft.com/office/drawing/2014/main" id="{D772C45D-FB8D-4A85-99B9-1F41F1117C49}"/>
              </a:ext>
            </a:extLst>
          </p:cNvPr>
          <p:cNvPicPr>
            <a:picLocks noGrp="1"/>
          </p:cNvPicPr>
          <p:nvPr>
            <p:ph idx="1"/>
          </p:nvPr>
        </p:nvPicPr>
        <p:blipFill>
          <a:blip r:embed="rId4"/>
          <a:stretch>
            <a:fillRect/>
          </a:stretch>
        </p:blipFill>
        <p:spPr>
          <a:xfrm>
            <a:off x="1278385" y="1997476"/>
            <a:ext cx="9769026" cy="4379651"/>
          </a:xfrm>
          <a:prstGeom prst="rect">
            <a:avLst/>
          </a:prstGeom>
        </p:spPr>
      </p:pic>
      <p:pic>
        <p:nvPicPr>
          <p:cNvPr id="5" name="Audio 4">
            <a:hlinkClick r:id="" action="ppaction://media"/>
            <a:extLst>
              <a:ext uri="{FF2B5EF4-FFF2-40B4-BE49-F238E27FC236}">
                <a16:creationId xmlns:a16="http://schemas.microsoft.com/office/drawing/2014/main" id="{DD215145-D1DE-4C84-BBC1-0326D4A343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72934864"/>
      </p:ext>
    </p:extLst>
  </p:cSld>
  <p:clrMapOvr>
    <a:masterClrMapping/>
  </p:clrMapOvr>
  <mc:AlternateContent xmlns:mc="http://schemas.openxmlformats.org/markup-compatibility/2006" xmlns:p14="http://schemas.microsoft.com/office/powerpoint/2010/main">
    <mc:Choice Requires="p14">
      <p:transition spd="slow" p14:dur="2000" advTm="31016"/>
    </mc:Choice>
    <mc:Fallback xmlns="">
      <p:transition spd="slow" advTm="3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D428-3F17-499F-A3C9-2AAFC003D5ED}"/>
              </a:ext>
            </a:extLst>
          </p:cNvPr>
          <p:cNvSpPr>
            <a:spLocks noGrp="1"/>
          </p:cNvSpPr>
          <p:nvPr>
            <p:ph type="title"/>
          </p:nvPr>
        </p:nvSpPr>
        <p:spPr/>
        <p:txBody>
          <a:bodyPr/>
          <a:lstStyle/>
          <a:p>
            <a:r>
              <a:rPr lang="en-US" dirty="0"/>
              <a:t>Modelling results</a:t>
            </a:r>
          </a:p>
        </p:txBody>
      </p:sp>
      <p:pic>
        <p:nvPicPr>
          <p:cNvPr id="7" name="Picture 6" descr="A screenshot of a cell phone&#10;&#10;Description automatically generated">
            <a:extLst>
              <a:ext uri="{FF2B5EF4-FFF2-40B4-BE49-F238E27FC236}">
                <a16:creationId xmlns:a16="http://schemas.microsoft.com/office/drawing/2014/main" id="{C1A7C20B-1344-4E54-A06A-FF059862D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2" y="2166937"/>
            <a:ext cx="12106275" cy="2524125"/>
          </a:xfrm>
          <a:prstGeom prst="rect">
            <a:avLst/>
          </a:prstGeom>
        </p:spPr>
      </p:pic>
      <p:pic>
        <p:nvPicPr>
          <p:cNvPr id="13" name="Audio 12">
            <a:hlinkClick r:id="" action="ppaction://media"/>
            <a:extLst>
              <a:ext uri="{FF2B5EF4-FFF2-40B4-BE49-F238E27FC236}">
                <a16:creationId xmlns:a16="http://schemas.microsoft.com/office/drawing/2014/main" id="{8A89DBD0-F52D-409E-80DD-50CED9AEBB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71787911"/>
      </p:ext>
    </p:extLst>
  </p:cSld>
  <p:clrMapOvr>
    <a:masterClrMapping/>
  </p:clrMapOvr>
  <mc:AlternateContent xmlns:mc="http://schemas.openxmlformats.org/markup-compatibility/2006" xmlns:p14="http://schemas.microsoft.com/office/powerpoint/2010/main">
    <mc:Choice Requires="p14">
      <p:transition spd="slow" p14:dur="2000" advTm="9311"/>
    </mc:Choice>
    <mc:Fallback xmlns="">
      <p:transition spd="slow" advTm="9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167</TotalTime>
  <Words>399</Words>
  <Application>Microsoft Office PowerPoint</Application>
  <PresentationFormat>Widescreen</PresentationFormat>
  <Paragraphs>26</Paragraphs>
  <Slides>15</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Tw Cen MT</vt:lpstr>
      <vt:lpstr>Wingdings</vt:lpstr>
      <vt:lpstr>Circuit</vt:lpstr>
      <vt:lpstr>Severity Prediction of Car Accidents in US </vt:lpstr>
      <vt:lpstr>Problem Domain :</vt:lpstr>
      <vt:lpstr>Dataset</vt:lpstr>
      <vt:lpstr>Data Pre-Processing</vt:lpstr>
      <vt:lpstr>PowerPoint Presentation</vt:lpstr>
      <vt:lpstr>PowerPoint Presentation</vt:lpstr>
      <vt:lpstr>PowerPoint Presentation</vt:lpstr>
      <vt:lpstr>Modelling Techniques: Auto ML</vt:lpstr>
      <vt:lpstr>Modelling results</vt:lpstr>
      <vt:lpstr>PowerPoint Presentation</vt:lpstr>
      <vt:lpstr>PowerPoint Presentation</vt:lpstr>
      <vt:lpstr>Few More Modelling techniques</vt:lpstr>
      <vt:lpstr>Light GBM</vt:lpstr>
      <vt:lpstr>Light GBM Results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Severity Prediction of Car Accidents in US </dc:title>
  <dc:creator>Aditya bandaru</dc:creator>
  <cp:lastModifiedBy>Aditya bandaru</cp:lastModifiedBy>
  <cp:revision>7</cp:revision>
  <dcterms:created xsi:type="dcterms:W3CDTF">2020-05-06T22:10:34Z</dcterms:created>
  <dcterms:modified xsi:type="dcterms:W3CDTF">2020-05-07T01:00:34Z</dcterms:modified>
</cp:coreProperties>
</file>